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Quattrocen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NSWr+Fc7ubOIMLb5K8dP/u80z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watch?v=lMWBBCNaDB0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3.jpg"/><Relationship Id="rId5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ws.amazon.com/es/free/?all-free-tier.sort-by=item.additionalFields.SortRank&amp;all-free-tier.sort-order=asc" TargetMode="External"/><Relationship Id="rId4" Type="http://schemas.openxmlformats.org/officeDocument/2006/relationships/image" Target="../media/image2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447060"/>
            <a:ext cx="9144000" cy="21339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Cloud Computing</a:t>
            </a:r>
            <a:br>
              <a:rPr lang="es-ES"/>
            </a:br>
            <a:r>
              <a:rPr lang="es-ES" sz="4000">
                <a:solidFill>
                  <a:srgbClr val="FF0000"/>
                </a:solidFill>
              </a:rPr>
              <a:t>Fundamentos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42027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descr="Events organizados por The Bridge | Digital Talent Accelerator | Eventbrite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Azure Cloud Technology - TEKenable" id="193" name="Google Shape;1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" y="0"/>
            <a:ext cx="121777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714" y="0"/>
            <a:ext cx="4898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2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Servicios más usados en Data Science</a:t>
            </a:r>
            <a:endParaRPr/>
          </a:p>
        </p:txBody>
      </p:sp>
      <p:sp>
        <p:nvSpPr>
          <p:cNvPr id="204" name="Google Shape;204;p52"/>
          <p:cNvSpPr txBox="1"/>
          <p:nvPr>
            <p:ph idx="1" type="body"/>
          </p:nvPr>
        </p:nvSpPr>
        <p:spPr>
          <a:xfrm>
            <a:off x="716901" y="1283082"/>
            <a:ext cx="8369231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Extracción, tratamiento, almacenamiento y publicación de servicios de datos </a:t>
            </a:r>
            <a:endParaRPr/>
          </a:p>
        </p:txBody>
      </p:sp>
      <p:sp>
        <p:nvSpPr>
          <p:cNvPr id="205" name="Google Shape;205;p5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2"/>
          <p:cNvSpPr txBox="1"/>
          <p:nvPr/>
        </p:nvSpPr>
        <p:spPr>
          <a:xfrm>
            <a:off x="1282183" y="23667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Maquinas Virtuales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2"/>
          <p:cNvSpPr txBox="1"/>
          <p:nvPr/>
        </p:nvSpPr>
        <p:spPr>
          <a:xfrm>
            <a:off x="1359938" y="2736058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 virtual Linux para desarrollo de software y computación en la nube.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2"/>
          <p:cNvSpPr txBox="1"/>
          <p:nvPr/>
        </p:nvSpPr>
        <p:spPr>
          <a:xfrm>
            <a:off x="4459308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2"/>
          <p:cNvSpPr txBox="1"/>
          <p:nvPr/>
        </p:nvSpPr>
        <p:spPr>
          <a:xfrm>
            <a:off x="4537063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Autoservicio de datos como Google Maps API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2"/>
          <p:cNvSpPr txBox="1"/>
          <p:nvPr/>
        </p:nvSpPr>
        <p:spPr>
          <a:xfrm>
            <a:off x="7684337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Publicación de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2"/>
          <p:cNvSpPr txBox="1"/>
          <p:nvPr/>
        </p:nvSpPr>
        <p:spPr>
          <a:xfrm>
            <a:off x="7762092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un servicio Web para publicar un servicio de datos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2"/>
          <p:cNvSpPr txBox="1"/>
          <p:nvPr/>
        </p:nvSpPr>
        <p:spPr>
          <a:xfrm>
            <a:off x="4577702" y="359528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/>
          <p:nvPr/>
        </p:nvSpPr>
        <p:spPr>
          <a:xfrm>
            <a:off x="4655457" y="396461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y configuración de una base de datos relacional o no relacional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2"/>
          <p:cNvSpPr txBox="1"/>
          <p:nvPr/>
        </p:nvSpPr>
        <p:spPr>
          <a:xfrm>
            <a:off x="2813672" y="499068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2891427" y="5360015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Algoritmos de IA ya entrenados y listos para consumir vía API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2"/>
          <p:cNvSpPr txBox="1"/>
          <p:nvPr/>
        </p:nvSpPr>
        <p:spPr>
          <a:xfrm>
            <a:off x="5971107" y="494379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2"/>
          <p:cNvSpPr txBox="1"/>
          <p:nvPr/>
        </p:nvSpPr>
        <p:spPr>
          <a:xfrm>
            <a:off x="6048862" y="5313126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desarrollo de  pipelines para ETLs o Machine Learning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2"/>
          <p:cNvSpPr txBox="1"/>
          <p:nvPr/>
        </p:nvSpPr>
        <p:spPr>
          <a:xfrm>
            <a:off x="7762091" y="361412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of Things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2"/>
          <p:cNvSpPr txBox="1"/>
          <p:nvPr/>
        </p:nvSpPr>
        <p:spPr>
          <a:xfrm>
            <a:off x="7839846" y="3983459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streaming, limpieza y almacenamiento de datos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2"/>
          <p:cNvSpPr txBox="1"/>
          <p:nvPr/>
        </p:nvSpPr>
        <p:spPr>
          <a:xfrm>
            <a:off x="1282183" y="36766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2"/>
          <p:cNvSpPr txBox="1"/>
          <p:nvPr/>
        </p:nvSpPr>
        <p:spPr>
          <a:xfrm>
            <a:off x="1359938" y="4045958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Funciones de código preparadas para ser ejecutadas con un trigger 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 txBox="1"/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en la empresa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4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Ventajas de usar Cloud</a:t>
            </a:r>
            <a:endParaRPr/>
          </a:p>
        </p:txBody>
      </p:sp>
      <p:sp>
        <p:nvSpPr>
          <p:cNvPr id="232" name="Google Shape;232;p5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4"/>
          <p:cNvSpPr txBox="1"/>
          <p:nvPr/>
        </p:nvSpPr>
        <p:spPr>
          <a:xfrm>
            <a:off x="716902" y="204038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Infraestructuras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4"/>
          <p:cNvSpPr txBox="1"/>
          <p:nvPr/>
        </p:nvSpPr>
        <p:spPr>
          <a:xfrm>
            <a:off x="794656" y="268671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es necesario invertir en servidores ya que tendremos pago por uso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4"/>
          <p:cNvSpPr txBox="1"/>
          <p:nvPr/>
        </p:nvSpPr>
        <p:spPr>
          <a:xfrm>
            <a:off x="4478489" y="202192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especialistas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4"/>
          <p:cNvSpPr txBox="1"/>
          <p:nvPr/>
        </p:nvSpPr>
        <p:spPr>
          <a:xfrm>
            <a:off x="4556243" y="2668252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facilidades para el despliegue de infraestructura a través de los portales Cloud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4"/>
          <p:cNvSpPr txBox="1"/>
          <p:nvPr/>
        </p:nvSpPr>
        <p:spPr>
          <a:xfrm>
            <a:off x="8313051" y="216042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tiempo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4"/>
          <p:cNvSpPr txBox="1"/>
          <p:nvPr/>
        </p:nvSpPr>
        <p:spPr>
          <a:xfrm>
            <a:off x="8390802" y="2623037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Despliegues de software mucho más rápidos y flexibles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4"/>
          <p:cNvSpPr txBox="1"/>
          <p:nvPr/>
        </p:nvSpPr>
        <p:spPr>
          <a:xfrm>
            <a:off x="4498809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4"/>
          <p:cNvSpPr txBox="1"/>
          <p:nvPr/>
        </p:nvSpPr>
        <p:spPr>
          <a:xfrm>
            <a:off x="4596182" y="5335391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Posibilidad de tener toda la infraestructura y aplicaciones gestionadas desde un único punto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4"/>
          <p:cNvSpPr txBox="1"/>
          <p:nvPr/>
        </p:nvSpPr>
        <p:spPr>
          <a:xfrm>
            <a:off x="737222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4"/>
          <p:cNvSpPr txBox="1"/>
          <p:nvPr/>
        </p:nvSpPr>
        <p:spPr>
          <a:xfrm>
            <a:off x="814974" y="5373220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Aumento y disminución de capacidad de cómputo sin necesidad de compra de servidores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4"/>
          <p:cNvSpPr txBox="1"/>
          <p:nvPr/>
        </p:nvSpPr>
        <p:spPr>
          <a:xfrm>
            <a:off x="754627" y="356065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Ubicuidad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4"/>
          <p:cNvSpPr txBox="1"/>
          <p:nvPr/>
        </p:nvSpPr>
        <p:spPr>
          <a:xfrm>
            <a:off x="832379" y="4024103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flexibilidad para el trabajador al estar todos los sistemas en la nube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4"/>
          <p:cNvSpPr txBox="1"/>
          <p:nvPr/>
        </p:nvSpPr>
        <p:spPr>
          <a:xfrm>
            <a:off x="4556243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pasivo a activo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4"/>
          <p:cNvSpPr txBox="1"/>
          <p:nvPr/>
        </p:nvSpPr>
        <p:spPr>
          <a:xfrm>
            <a:off x="4633995" y="4018990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Pasamos de realizar una inversión a tener un gasto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8430994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costes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8508746" y="5373220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servidores y su mantenimiento es un coste enorme que se ve reducido con el pago por uso.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8402475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Depreciación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4"/>
          <p:cNvSpPr txBox="1"/>
          <p:nvPr/>
        </p:nvSpPr>
        <p:spPr>
          <a:xfrm>
            <a:off x="8557984" y="3965321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nos preocupamos de la depreciación de los servidores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Inconvenientes de usar Cloud</a:t>
            </a:r>
            <a:endParaRPr/>
          </a:p>
        </p:txBody>
      </p:sp>
      <p:sp>
        <p:nvSpPr>
          <p:cNvPr id="256" name="Google Shape;256;p5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5"/>
          <p:cNvSpPr txBox="1"/>
          <p:nvPr/>
        </p:nvSpPr>
        <p:spPr>
          <a:xfrm>
            <a:off x="661371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 Internet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5"/>
          <p:cNvSpPr txBox="1"/>
          <p:nvPr/>
        </p:nvSpPr>
        <p:spPr>
          <a:xfrm>
            <a:off x="528507" y="3067169"/>
            <a:ext cx="32248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Cualquier problema con el proveedor de Internet o la red va a suponer no poder usar los sistemas informáticos de la empresa 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5"/>
          <p:cNvSpPr txBox="1"/>
          <p:nvPr/>
        </p:nvSpPr>
        <p:spPr>
          <a:xfrm>
            <a:off x="8370547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5"/>
          <p:cNvSpPr txBox="1"/>
          <p:nvPr/>
        </p:nvSpPr>
        <p:spPr>
          <a:xfrm>
            <a:off x="8241717" y="3013047"/>
            <a:ext cx="32167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Sufriremos de latencia cuando no existan data centers cercanos. Es problema con aplicaciones en real time.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5"/>
          <p:cNvSpPr txBox="1"/>
          <p:nvPr/>
        </p:nvSpPr>
        <p:spPr>
          <a:xfrm>
            <a:off x="4333292" y="24668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del proveedor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5"/>
          <p:cNvSpPr txBox="1"/>
          <p:nvPr/>
        </p:nvSpPr>
        <p:spPr>
          <a:xfrm>
            <a:off x="4411046" y="3113147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 el proveedor el que se encarga de solucionar los problemas que haya con la infraestructura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5"/>
          <p:cNvSpPr txBox="1"/>
          <p:nvPr/>
        </p:nvSpPr>
        <p:spPr>
          <a:xfrm>
            <a:off x="6278756" y="44817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Compatibilidad 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5"/>
          <p:cNvSpPr txBox="1"/>
          <p:nvPr/>
        </p:nvSpPr>
        <p:spPr>
          <a:xfrm>
            <a:off x="6087446" y="5128047"/>
            <a:ext cx="33417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entorno empresarial tiene sus peculiaridades y no siempre es sencilla la implantación de la nube.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5"/>
          <p:cNvSpPr txBox="1"/>
          <p:nvPr/>
        </p:nvSpPr>
        <p:spPr>
          <a:xfrm>
            <a:off x="2853742" y="462780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 y privacidad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5"/>
          <p:cNvSpPr txBox="1"/>
          <p:nvPr/>
        </p:nvSpPr>
        <p:spPr>
          <a:xfrm>
            <a:off x="2883386" y="514998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usuario expone a través de un tercero su activo más preciado: sus datos.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6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Modelos Cloud</a:t>
            </a:r>
            <a:endParaRPr/>
          </a:p>
        </p:txBody>
      </p:sp>
      <p:sp>
        <p:nvSpPr>
          <p:cNvPr id="272" name="Google Shape;272;p5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verything you need to know about Hybrid Cloud with DevOps" id="273" name="Google Shape;2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1722858"/>
            <a:ext cx="5096755" cy="454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Datacenters</a:t>
            </a:r>
            <a:endParaRPr/>
          </a:p>
        </p:txBody>
      </p:sp>
      <p:sp>
        <p:nvSpPr>
          <p:cNvPr id="279" name="Google Shape;279;p57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Infraestructura por todo el mundo</a:t>
            </a:r>
            <a:endParaRPr/>
          </a:p>
        </p:txBody>
      </p:sp>
      <p:sp>
        <p:nvSpPr>
          <p:cNvPr id="280" name="Google Shape;280;p5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7"/>
          <p:cNvSpPr txBox="1"/>
          <p:nvPr/>
        </p:nvSpPr>
        <p:spPr>
          <a:xfrm>
            <a:off x="292100" y="6273800"/>
            <a:ext cx="2159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125" y="1634693"/>
            <a:ext cx="9436099" cy="468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Principales proveedores</a:t>
            </a:r>
            <a:endParaRPr/>
          </a:p>
        </p:txBody>
      </p:sp>
      <p:sp>
        <p:nvSpPr>
          <p:cNvPr id="288" name="Google Shape;288;p58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Amazon, Microsoft y Google</a:t>
            </a:r>
            <a:endParaRPr/>
          </a:p>
        </p:txBody>
      </p:sp>
      <p:sp>
        <p:nvSpPr>
          <p:cNvPr id="289" name="Google Shape;289;p5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239" y="2044796"/>
            <a:ext cx="4162438" cy="431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77" y="1914518"/>
            <a:ext cx="6747523" cy="463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Otros servicios Cloud</a:t>
            </a:r>
            <a:endParaRPr/>
          </a:p>
        </p:txBody>
      </p:sp>
      <p:sp>
        <p:nvSpPr>
          <p:cNvPr id="297" name="Google Shape;297;p59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Abstracción de recursos informáticos y pago por uso</a:t>
            </a:r>
            <a:endParaRPr/>
          </a:p>
        </p:txBody>
      </p:sp>
      <p:sp>
        <p:nvSpPr>
          <p:cNvPr id="298" name="Google Shape;298;p5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" y="2210320"/>
            <a:ext cx="3593646" cy="1609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9"/>
          <p:cNvSpPr txBox="1"/>
          <p:nvPr/>
        </p:nvSpPr>
        <p:spPr>
          <a:xfrm>
            <a:off x="939283" y="4055778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 de Hosting como Wordpress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2619" y="1634705"/>
            <a:ext cx="3832268" cy="1396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9"/>
          <p:cNvSpPr txBox="1"/>
          <p:nvPr/>
        </p:nvSpPr>
        <p:spPr>
          <a:xfrm>
            <a:off x="7129203" y="327820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Herramientas de BI en 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723" y="4162277"/>
            <a:ext cx="3606896" cy="1844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/>
          <p:nvPr/>
        </p:nvSpPr>
        <p:spPr>
          <a:xfrm>
            <a:off x="4191470" y="6140025"/>
            <a:ext cx="4304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Data e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La vida sin Cloud Computing</a:t>
            </a:r>
            <a:endParaRPr/>
          </a:p>
        </p:txBody>
      </p:sp>
      <p:sp>
        <p:nvSpPr>
          <p:cNvPr id="96" name="Google Shape;96;p43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Cada empresa ha creado sus propias soluciones</a:t>
            </a:r>
            <a:endParaRPr/>
          </a:p>
        </p:txBody>
      </p:sp>
      <p:sp>
        <p:nvSpPr>
          <p:cNvPr id="97" name="Google Shape;97;p4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3"/>
          <p:cNvSpPr/>
          <p:nvPr/>
        </p:nvSpPr>
        <p:spPr>
          <a:xfrm>
            <a:off x="497691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3"/>
          <p:cNvSpPr txBox="1"/>
          <p:nvPr/>
        </p:nvSpPr>
        <p:spPr>
          <a:xfrm>
            <a:off x="49768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Concurrencia online</a:t>
            </a:r>
            <a:endParaRPr b="1" i="0" sz="1800" u="none" cap="none" strike="noStrik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Fear and lockdowns push Black Friday shopping further online | Business|  Economy and finance news from a German perspective | DW | 26.11.2020" id="100" name="Google Shape;1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90" y="1762118"/>
            <a:ext cx="3277399" cy="18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3"/>
          <p:cNvSpPr txBox="1"/>
          <p:nvPr/>
        </p:nvSpPr>
        <p:spPr>
          <a:xfrm>
            <a:off x="587829" y="4728532"/>
            <a:ext cx="2935017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Tiendas online y e-commerce cargadas de peticiones los días de picos de ventas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Webs saturadas los días de lanzamiento de ofertas o nuevos productos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3"/>
          <p:cNvSpPr/>
          <p:nvPr/>
        </p:nvSpPr>
        <p:spPr>
          <a:xfrm>
            <a:off x="4305589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3"/>
          <p:cNvSpPr txBox="1"/>
          <p:nvPr/>
        </p:nvSpPr>
        <p:spPr>
          <a:xfrm>
            <a:off x="4305587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Servicios 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IA</a:t>
            </a:r>
            <a:endParaRPr b="1" i="0" sz="1800" u="none" cap="none" strike="noStrik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43"/>
          <p:cNvSpPr txBox="1"/>
          <p:nvPr/>
        </p:nvSpPr>
        <p:spPr>
          <a:xfrm>
            <a:off x="4427658" y="4674481"/>
            <a:ext cx="293501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No todas las empresas cuentan con equipos de Data Scientist, que desarrollen complejos modelos de Machine Learning como reconocimiento de objetos o tratamiento de lenguaje natural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 Build 2019: How Cognitive Services is better at handlin rich  information | Code Matters" id="105" name="Google Shape;10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587" y="1757196"/>
            <a:ext cx="3277399" cy="1790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3"/>
          <p:cNvSpPr/>
          <p:nvPr/>
        </p:nvSpPr>
        <p:spPr>
          <a:xfrm>
            <a:off x="8113484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3"/>
          <p:cNvSpPr txBox="1"/>
          <p:nvPr/>
        </p:nvSpPr>
        <p:spPr>
          <a:xfrm>
            <a:off x="816259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Deployments de software</a:t>
            </a:r>
            <a:endParaRPr b="1" i="0" sz="1800" u="none" cap="none" strike="noStrik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43"/>
          <p:cNvSpPr txBox="1"/>
          <p:nvPr/>
        </p:nvSpPr>
        <p:spPr>
          <a:xfrm>
            <a:off x="8229146" y="4677444"/>
            <a:ext cx="294783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Muchas cosas hay que tener en cuenta para desplegar software productivo: testing, versionado, capacidad de cómputo del servidor, entre otras…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kémon Go Servers need work - Imgflip" id="109" name="Google Shape;109;p43"/>
          <p:cNvPicPr preferRelativeResize="0"/>
          <p:nvPr/>
        </p:nvPicPr>
        <p:blipFill rotWithShape="1">
          <a:blip r:embed="rId5">
            <a:alphaModFix/>
          </a:blip>
          <a:srcRect b="15000" l="11864" r="3232" t="12324"/>
          <a:stretch/>
        </p:blipFill>
        <p:spPr>
          <a:xfrm>
            <a:off x="8113481" y="1757196"/>
            <a:ext cx="3277399" cy="179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/>
          <p:nvPr>
            <p:ph type="title"/>
          </p:nvPr>
        </p:nvSpPr>
        <p:spPr>
          <a:xfrm>
            <a:off x="716902" y="309142"/>
            <a:ext cx="10515600" cy="2519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¡Vamos a la nube!</a:t>
            </a:r>
            <a:br>
              <a:rPr lang="es-ES"/>
            </a:br>
            <a:r>
              <a:rPr lang="es-ES" sz="2200" u="sng">
                <a:solidFill>
                  <a:schemeClr val="hlink"/>
                </a:solidFill>
                <a:hlinkClick r:id="rId3"/>
              </a:rPr>
              <a:t>https://aws.amazon.com/es/free/</a:t>
            </a:r>
            <a:br>
              <a:rPr lang="es-ES"/>
            </a:br>
            <a:endParaRPr/>
          </a:p>
        </p:txBody>
      </p:sp>
      <p:pic>
        <p:nvPicPr>
          <p:cNvPr descr="Podrias subirte a la nube voladora de Goku? | •Anime• Amino" id="310" name="Google Shape;31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0706" y="2828925"/>
            <a:ext cx="2877344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es Cloud Computing?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dicated Server or Managed Server? What you need to consider to choose one  of them - Blog MasterDC.com" id="119" name="Google Shape;1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/>
          <p:nvPr/>
        </p:nvSpPr>
        <p:spPr>
          <a:xfrm>
            <a:off x="716902" y="3837410"/>
            <a:ext cx="3274744" cy="2271703"/>
          </a:xfrm>
          <a:prstGeom prst="rect">
            <a:avLst/>
          </a:prstGeom>
          <a:solidFill>
            <a:srgbClr val="0070C0">
              <a:alpha val="5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26" name="Google Shape;126;p45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7" name="Google Shape;127;p4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5"/>
          <p:cNvSpPr txBox="1"/>
          <p:nvPr/>
        </p:nvSpPr>
        <p:spPr>
          <a:xfrm>
            <a:off x="1694802" y="1994696"/>
            <a:ext cx="8559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ES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“Servicio de recursos informáticos bajo demanda, como data centers, aplicaciones o sistemas de autenticación, consumidos a través de Internet y con un modelo de pago por uso”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Experience » G-Collection » Person Icon" id="129" name="Google Shape;1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846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t laptop icon design - Transparent PNG &amp; SVG vector file" id="130" name="Google Shape;13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8146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t Server Icon - Server Icons Png - Free Transparent PNG Download - PNGkey" id="131" name="Google Shape;131;p45"/>
          <p:cNvPicPr preferRelativeResize="0"/>
          <p:nvPr/>
        </p:nvPicPr>
        <p:blipFill rotWithShape="1">
          <a:blip r:embed="rId5">
            <a:alphaModFix/>
          </a:blip>
          <a:srcRect b="0" l="25561" r="26052" t="0"/>
          <a:stretch/>
        </p:blipFill>
        <p:spPr>
          <a:xfrm>
            <a:off x="1368759" y="4197401"/>
            <a:ext cx="787737" cy="89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s - Database Server Application Server Icon, HD Png Download ,  Transparent Png Image - PNGitem" id="132" name="Google Shape;13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4628" y="5024545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s - Database Server Application Server Icon, HD Png Download ,  Transparent Png Image - PNGitem" id="133" name="Google Shape;133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902" y="4333262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Server icono - ico,png,icns,Iconos Descargar libre" id="134" name="Google Shape;134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7954" y="4775369"/>
            <a:ext cx="686045" cy="686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5"/>
          <p:cNvSpPr/>
          <p:nvPr/>
        </p:nvSpPr>
        <p:spPr>
          <a:xfrm>
            <a:off x="6204857" y="3837410"/>
            <a:ext cx="2459954" cy="2271703"/>
          </a:xfrm>
          <a:prstGeom prst="rect">
            <a:avLst/>
          </a:prstGeom>
          <a:solidFill>
            <a:srgbClr val="0070C0">
              <a:alpha val="5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Experience » G-Collection » Person Icon" id="136" name="Google Shape;1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8011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t laptop icon design - Transparent PNG &amp; SVG vector file" id="137" name="Google Shape;13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1311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5"/>
          <p:cNvSpPr/>
          <p:nvPr/>
        </p:nvSpPr>
        <p:spPr>
          <a:xfrm>
            <a:off x="4191000" y="4635500"/>
            <a:ext cx="1905000" cy="5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5"/>
          <p:cNvSpPr/>
          <p:nvPr/>
        </p:nvSpPr>
        <p:spPr>
          <a:xfrm>
            <a:off x="9056533" y="3837410"/>
            <a:ext cx="2459954" cy="2271703"/>
          </a:xfrm>
          <a:prstGeom prst="rect">
            <a:avLst/>
          </a:prstGeom>
          <a:solidFill>
            <a:srgbClr val="00B050">
              <a:alpha val="4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 O cloud computing Gratis de WHCompare Isometric Web Hosting &amp; Servers" id="140" name="Google Shape;140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3854" y="4197401"/>
            <a:ext cx="1595915" cy="159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45"/>
          <p:cNvCxnSpPr/>
          <p:nvPr/>
        </p:nvCxnSpPr>
        <p:spPr>
          <a:xfrm>
            <a:off x="8407400" y="4700227"/>
            <a:ext cx="965200" cy="0"/>
          </a:xfrm>
          <a:prstGeom prst="straightConnector1">
            <a:avLst/>
          </a:prstGeom>
          <a:noFill/>
          <a:ln cap="flat" cmpd="sng" w="444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p45"/>
          <p:cNvCxnSpPr/>
          <p:nvPr/>
        </p:nvCxnSpPr>
        <p:spPr>
          <a:xfrm rot="10800000">
            <a:off x="8396326" y="4973261"/>
            <a:ext cx="977708" cy="0"/>
          </a:xfrm>
          <a:prstGeom prst="straightConnector1">
            <a:avLst/>
          </a:prstGeom>
          <a:noFill/>
          <a:ln cap="flat" cmpd="sng" w="444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" name="Google Shape;143;p45"/>
          <p:cNvSpPr txBox="1"/>
          <p:nvPr/>
        </p:nvSpPr>
        <p:spPr>
          <a:xfrm>
            <a:off x="2785795" y="5698049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5"/>
          <p:cNvSpPr txBox="1"/>
          <p:nvPr/>
        </p:nvSpPr>
        <p:spPr>
          <a:xfrm>
            <a:off x="7413997" y="5750427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5"/>
          <p:cNvSpPr txBox="1"/>
          <p:nvPr/>
        </p:nvSpPr>
        <p:spPr>
          <a:xfrm>
            <a:off x="10470456" y="5750426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51" name="Google Shape;151;p46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Características principales</a:t>
            </a:r>
            <a:endParaRPr/>
          </a:p>
        </p:txBody>
      </p:sp>
      <p:sp>
        <p:nvSpPr>
          <p:cNvPr id="152" name="Google Shape;152;p4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6"/>
          <p:cNvSpPr txBox="1"/>
          <p:nvPr/>
        </p:nvSpPr>
        <p:spPr>
          <a:xfrm>
            <a:off x="337967" y="238366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Autoescalado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6"/>
          <p:cNvSpPr txBox="1"/>
          <p:nvPr/>
        </p:nvSpPr>
        <p:spPr>
          <a:xfrm>
            <a:off x="561780" y="2766836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de instancias de manera automática en función de la saturación del servidor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6"/>
          <p:cNvSpPr txBox="1"/>
          <p:nvPr/>
        </p:nvSpPr>
        <p:spPr>
          <a:xfrm>
            <a:off x="3081685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 as a service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6"/>
          <p:cNvSpPr txBox="1"/>
          <p:nvPr/>
        </p:nvSpPr>
        <p:spPr>
          <a:xfrm>
            <a:off x="3301283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Pago por cada uso del servicio, no por tener el servicio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6"/>
          <p:cNvSpPr txBox="1"/>
          <p:nvPr/>
        </p:nvSpPr>
        <p:spPr>
          <a:xfrm>
            <a:off x="7714384" y="42535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6"/>
          <p:cNvSpPr txBox="1"/>
          <p:nvPr/>
        </p:nvSpPr>
        <p:spPr>
          <a:xfrm>
            <a:off x="7933982" y="4653700"/>
            <a:ext cx="25522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Protocolos y herramientas de seguridad ya implementados en el propio Cloud. Servicios de backup y replicación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6"/>
          <p:cNvSpPr txBox="1"/>
          <p:nvPr/>
        </p:nvSpPr>
        <p:spPr>
          <a:xfrm>
            <a:off x="5986202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tiempo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6"/>
          <p:cNvSpPr txBox="1"/>
          <p:nvPr/>
        </p:nvSpPr>
        <p:spPr>
          <a:xfrm>
            <a:off x="6205800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velocidad y agilidad en los despliegues de software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6"/>
          <p:cNvSpPr txBox="1"/>
          <p:nvPr/>
        </p:nvSpPr>
        <p:spPr>
          <a:xfrm>
            <a:off x="4821444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Virtualización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6"/>
          <p:cNvSpPr txBox="1"/>
          <p:nvPr/>
        </p:nvSpPr>
        <p:spPr>
          <a:xfrm>
            <a:off x="4981188" y="4743920"/>
            <a:ext cx="267348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Permite emular de forma virtual un servidor, ordenador, sistema operativo u otros recursos, dentro de un equipo real.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6"/>
          <p:cNvSpPr txBox="1"/>
          <p:nvPr/>
        </p:nvSpPr>
        <p:spPr>
          <a:xfrm>
            <a:off x="8858382" y="239606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Facilidad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6"/>
          <p:cNvSpPr txBox="1"/>
          <p:nvPr/>
        </p:nvSpPr>
        <p:spPr>
          <a:xfrm>
            <a:off x="9077980" y="2796177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Interfaz de usuario sencilla para la creación, configuración y mantenimiento de recursos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6"/>
          <p:cNvSpPr txBox="1"/>
          <p:nvPr/>
        </p:nvSpPr>
        <p:spPr>
          <a:xfrm>
            <a:off x="1705778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Alta disponibilidad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6"/>
          <p:cNvSpPr txBox="1"/>
          <p:nvPr/>
        </p:nvSpPr>
        <p:spPr>
          <a:xfrm>
            <a:off x="1925376" y="4743921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proveedores cloud garantizan una alta disponibilidad de los servicios con prevención de caídas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7"/>
          <p:cNvSpPr txBox="1"/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Clasificación de servicios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8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77" name="Google Shape;177;p48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78" name="Google Shape;178;p4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o Manages Cloud IaaS, PaaS, and SaaS Services – The Enterprise Cloud Blog" id="179" name="Google Shape;17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116" y="2103120"/>
            <a:ext cx="8431767" cy="402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9"/>
          <p:cNvSpPr/>
          <p:nvPr/>
        </p:nvSpPr>
        <p:spPr>
          <a:xfrm>
            <a:off x="3162300" y="1787518"/>
            <a:ext cx="5702300" cy="4729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86" name="Google Shape;186;p49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87" name="Google Shape;187;p4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oud Computing - Choosing the Right Deployment Method | ERP Solutions &amp;  Software From K3 Syspro" id="188" name="Google Shape;1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200" y="1787518"/>
            <a:ext cx="5181081" cy="456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2020-10-12T14:09:12Z</dcterms:created>
  <dc:creator>Daniel Ortiz</dc:creator>
</cp:coreProperties>
</file>